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ardo Gandolfi" initials="RG" lastIdx="5" clrIdx="0">
    <p:extLst>
      <p:ext uri="{19B8F6BF-5375-455C-9EA6-DF929625EA0E}">
        <p15:presenceInfo xmlns:p15="http://schemas.microsoft.com/office/powerpoint/2012/main" userId="884ef5b162c813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1" autoAdjust="0"/>
    <p:restoredTop sz="94660"/>
  </p:normalViewPr>
  <p:slideViewPr>
    <p:cSldViewPr snapToGrid="0">
      <p:cViewPr varScale="1">
        <p:scale>
          <a:sx n="86" d="100"/>
          <a:sy n="86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F059-1FD0-4A37-84AF-9B9B5AC4A636}" type="datetimeFigureOut">
              <a:rPr lang="it-IT" smtClean="0"/>
              <a:t>19/03/2021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A3ED2-AB58-4923-AD5B-0C7EED7414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63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E53583-D120-42F1-9D9F-3ED53EF64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522BCB-8DB9-41BC-B20F-37D3364E3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0EAC1F-69FD-4FDA-9555-E006577B0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9F29-BC07-426D-9265-3340229A949E}" type="datetime1">
              <a:rPr lang="it-IT" smtClean="0"/>
              <a:t>19/03/2021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C831C5-1EFE-4A56-8C89-E9270DCC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9AE4F4-9106-45A4-A8C3-46F28F58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53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40F9E-DCD1-4688-8C28-F345F2CCC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555766-DAB8-402D-9810-DDCF70FB7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5D5ECF-37C7-492E-A1FE-69A04ED6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2910-3446-4F21-8ACD-5C250A8D0942}" type="datetime1">
              <a:rPr lang="it-IT" smtClean="0"/>
              <a:t>19/03/2021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21E990-979D-4BE2-96FF-9A90C03E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7D8F4D-7C56-4914-B9A9-D20BC7E15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01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F7DD29B-60EE-4532-9E4C-FBA2D2A76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F95F53A-3282-4B24-B819-426286B31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516D63-1EEC-48B6-BF63-A0F40F4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7C80F-B9D7-4AF3-8408-D9478A6ED2E7}" type="datetime1">
              <a:rPr lang="it-IT" smtClean="0"/>
              <a:t>19/03/2021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6BE67A-2317-437C-A9D1-26A29BC4F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D8420B-CA11-4F8E-A3C4-95491A4E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719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B90DF4-0722-4DA7-A8E6-CD00544E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DBB1E2-12D6-46F0-811A-A2CF6EAA0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09D26A-3297-4C33-ADA5-F6E109B4E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3B345-90D8-49A2-A740-085F5E2A26A5}" type="datetime1">
              <a:rPr lang="it-IT" smtClean="0"/>
              <a:t>19/03/2021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4C4011-7F22-47E8-B991-9D2D2748A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8C5F14-6941-4EB8-BFE2-FB966E86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833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FE0BB1-3CDC-48B2-8D51-E5BC8B5F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352BE5-80BB-491A-A0D6-BC0EB4C8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D724A1-79F5-4A82-BB38-B170E6E9E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254D3-225C-4B49-86D9-44A7695E5D63}" type="datetime1">
              <a:rPr lang="it-IT" smtClean="0"/>
              <a:t>19/03/2021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16B0DF-5E38-42BD-8502-82A3D470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608E6D-1813-4518-A2E0-D8DB3656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2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476FD4-C83E-423E-A8E2-2CDCD57C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D9300A-8B24-4A1D-9244-3316872E6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806AD5-FB73-4534-B46C-A04A16EF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349963-47A1-4661-9777-1B1D0FBF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548C-4FDE-4198-A6EA-3DE805EB7544}" type="datetime1">
              <a:rPr lang="it-IT" smtClean="0"/>
              <a:t>19/03/2021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9BE6A5C-4BE7-4A18-A229-7850865A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A77806-C99F-40B5-A8B0-8F6F497F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907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13C900-208F-414F-BFE1-C3EEDC3E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A33865-A56C-4D55-BDEE-AD154A1E1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E1FB5AD-15D6-46CA-94F5-D02E358B1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22D89E9-268D-435C-818D-E564ECD50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8E66A34-6C91-4877-B7D3-729165DED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7F507A1-865B-413A-AFCC-D21A6DBEE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AAE9-1FB1-442B-931A-F23F2BAD3E71}" type="datetime1">
              <a:rPr lang="it-IT" smtClean="0"/>
              <a:t>19/03/2021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D051A00-3B71-4D4B-AD9A-A965AA2A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8958715-3E6F-45EC-ABF2-A3BE86CD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73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76DBD-7BB7-4971-8669-352CACE9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6D3BF2-ECF4-46F8-9F8D-1CFBDA6B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26FA-8922-4469-864F-A8E363CBB4C5}" type="datetime1">
              <a:rPr lang="it-IT" smtClean="0"/>
              <a:t>19/03/2021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CD4BE15-C6F6-47D3-A111-00DFEB9B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1284296-2FB1-41CA-B22F-7DB5BCC6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275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3BDEAC3-7C67-42BC-A609-23D2C5CC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C3C1-1B31-43C0-8E07-BC96646BA6E9}" type="datetime1">
              <a:rPr lang="it-IT" smtClean="0"/>
              <a:t>19/03/2021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21CF71A-BE5F-4B83-8295-55EA4745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733771-0598-4A8E-9CE4-7BB21923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3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19CC61-7957-4666-BCD4-DD82DE4D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8475CC-33D6-4CD7-B7CB-E59A1A83F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864FF9-E60D-44C3-B675-F0D7F274A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614485-9B09-4139-936E-CBF4416E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29B8-C349-4808-BBB2-8B4BA51B6331}" type="datetime1">
              <a:rPr lang="it-IT" smtClean="0"/>
              <a:t>19/03/2021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1B3E01-4756-45FB-951F-8EF3C925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D7239FD-5462-427A-BA09-8334D673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930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9CB19C-BA69-44A9-BA2F-EA826754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ADF7083-2C57-42AC-89A2-8E2B05A8B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FB4AB0-349E-49B1-B41F-5EB09CCDA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8E05026-2ADA-4AB4-A246-C19AE11F2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4A35-1353-4FC4-AAE5-0A3CF56DDDAB}" type="datetime1">
              <a:rPr lang="it-IT" smtClean="0"/>
              <a:t>19/03/2021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321B29-317C-48B3-BCA6-B8C39C39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1901AF-CD43-44EC-9EEE-A692D740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40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C186E9B-C1A0-4F41-97EA-3E8D833D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C83747-6B8D-47F8-9E82-43A2C630D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729CAA-1777-4750-ACEF-3B0938A7B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630C5-5613-4E0E-B7BA-F75926D37619}" type="datetime1">
              <a:rPr lang="it-IT" smtClean="0"/>
              <a:t>19/03/2021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B83D9A-2D90-44A1-B9E9-AC8EBC9B3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C007C8-A514-4A99-90BF-0ACCC84C0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8150-D422-4B09-8212-DC941CAC42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57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fano-mattoccia/SmartCamer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3F9EEBE1-C6B3-46D0-A969-F9111BC67483}"/>
              </a:ext>
            </a:extLst>
          </p:cNvPr>
          <p:cNvSpPr txBox="1"/>
          <p:nvPr/>
        </p:nvSpPr>
        <p:spPr>
          <a:xfrm>
            <a:off x="880369" y="397401"/>
            <a:ext cx="10431262" cy="600164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atin typeface="Cambria Math" panose="02040503050406030204" pitchFamily="18" charset="0"/>
                <a:ea typeface="Cambria Math" panose="02040503050406030204" pitchFamily="18" charset="0"/>
              </a:rPr>
              <a:t>Progetto Smart Camera per Rimozione dello Sfondo </a:t>
            </a:r>
            <a:br>
              <a:rPr lang="it-IT" sz="18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it-IT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it-IT" sz="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it-IT" sz="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it-IT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it-IT" dirty="0">
                <a:latin typeface="Cambria Math" panose="02040503050406030204" pitchFamily="18" charset="0"/>
                <a:ea typeface="Cambria Math" panose="02040503050406030204" pitchFamily="18" charset="0"/>
              </a:rPr>
              <a:t>Alessandro Nadalini </a:t>
            </a:r>
            <a:br>
              <a:rPr lang="it-IT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it-IT" dirty="0">
                <a:latin typeface="Cambria Math" panose="02040503050406030204" pitchFamily="18" charset="0"/>
                <a:ea typeface="Cambria Math" panose="02040503050406030204" pitchFamily="18" charset="0"/>
              </a:rPr>
              <a:t>Riccardo Gandolfi </a:t>
            </a:r>
            <a:br>
              <a:rPr lang="it-IT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it-IT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it-IT" dirty="0">
                <a:latin typeface="Cambria Math" panose="02040503050406030204" pitchFamily="18" charset="0"/>
                <a:ea typeface="Cambria Math" panose="02040503050406030204" pitchFamily="18" charset="0"/>
              </a:rPr>
              <a:t>Sistemi Digitali M</a:t>
            </a:r>
            <a:br>
              <a:rPr lang="it-IT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it-IT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it-IT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it-IT" sz="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it-IT" sz="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it-IT" sz="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it-IT" sz="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it-IT" sz="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it-IT" sz="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it-IT" sz="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it-IT" sz="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br>
              <a:rPr lang="it-IT" sz="8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it-IT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A.A 2020/2021</a:t>
            </a:r>
            <a:br>
              <a:rPr lang="it-IT" sz="20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1796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1BCEC2-FC55-4E93-B506-FDD08022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918E82-129C-4AE8-858D-C25C7CB56147}"/>
              </a:ext>
            </a:extLst>
          </p:cNvPr>
          <p:cNvSpPr txBox="1"/>
          <p:nvPr/>
        </p:nvSpPr>
        <p:spPr>
          <a:xfrm>
            <a:off x="496800" y="345600"/>
            <a:ext cx="6951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Vivado SDK: Interrupt &amp; Acquisizione del Riferimento </a:t>
            </a:r>
            <a:r>
              <a:rPr lang="it-IT" sz="2400" dirty="0">
                <a:sym typeface="Wingdings" panose="05000000000000000000" pitchFamily="2" charset="2"/>
              </a:rPr>
              <a:t> Interrupt Service Routine</a:t>
            </a:r>
            <a:endParaRPr lang="it-IT"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72E16F7-F755-47F9-BC86-4D24C914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9" y="1176597"/>
            <a:ext cx="7274488" cy="53032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16E9D8F-20E5-4AE2-8FE4-DB90790CC14A}"/>
                  </a:ext>
                </a:extLst>
              </p:cNvPr>
              <p:cNvSpPr txBox="1"/>
              <p:nvPr/>
            </p:nvSpPr>
            <p:spPr>
              <a:xfrm>
                <a:off x="6319575" y="2836796"/>
                <a:ext cx="4582049" cy="3104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L’indirizzo di scrittura del writer viene riconfigurato in base all’arrivo dell’interrupt: </a:t>
                </a: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it-IT" dirty="0"/>
                  <a:t>FRAME_BUFFER_BASE_ADDR </a:t>
                </a:r>
                <a:r>
                  <a:rPr lang="it-IT" dirty="0">
                    <a:sym typeface="Wingdings" panose="05000000000000000000" pitchFamily="2" charset="2"/>
                  </a:rPr>
                  <a:t> scrittura del frame elaborato/acquisito dalla camera in base a en_compare</a:t>
                </a: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it-IT" dirty="0">
                    <a:sym typeface="Wingdings" panose="05000000000000000000" pitchFamily="2" charset="2"/>
                  </a:rPr>
                  <a:t>FRAME_BUFFER_BASE_ADDR_REF  scrittura del frame di riferimento all’arrivo dell’interrupt</a:t>
                </a:r>
              </a:p>
              <a:p>
                <a:pPr>
                  <a:buClr>
                    <a:schemeClr val="accent1"/>
                  </a:buClr>
                </a:pPr>
                <a:endParaRPr lang="it-IT" dirty="0">
                  <a:sym typeface="Wingdings" panose="05000000000000000000" pitchFamily="2" charset="2"/>
                </a:endParaRPr>
              </a:p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𝑆𝐿𝐸𝐸𝑃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𝑇𝐼𝑀𝐸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640 ∗480 ∗8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24 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=0.1024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16E9D8F-20E5-4AE2-8FE4-DB90790CC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575" y="2836796"/>
                <a:ext cx="4582049" cy="3104055"/>
              </a:xfrm>
              <a:prstGeom prst="rect">
                <a:avLst/>
              </a:prstGeom>
              <a:blipFill>
                <a:blip r:embed="rId3"/>
                <a:stretch>
                  <a:fillRect l="-1198" t="-9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95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82510B1-9FC9-4C32-857B-A12309BD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11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E9EB90-07E5-46C9-8536-9DFA28045D68}"/>
              </a:ext>
            </a:extLst>
          </p:cNvPr>
          <p:cNvSpPr txBox="1"/>
          <p:nvPr/>
        </p:nvSpPr>
        <p:spPr>
          <a:xfrm>
            <a:off x="496800" y="345600"/>
            <a:ext cx="3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Risultati Sperimentali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8392CF-9F6B-41C7-A894-8E2426175219}"/>
              </a:ext>
            </a:extLst>
          </p:cNvPr>
          <p:cNvSpPr txBox="1"/>
          <p:nvPr/>
        </p:nvSpPr>
        <p:spPr>
          <a:xfrm>
            <a:off x="2656655" y="1239197"/>
            <a:ext cx="687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Background e frame acquisito dalla camera in assenza di elaborazione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AAC5E6F-B095-4A14-8AD8-BB9C763F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2" y="2039269"/>
            <a:ext cx="3990766" cy="29459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BFEB0B2-2C72-4EE7-9067-89A908EE1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5"/>
          <a:stretch/>
        </p:blipFill>
        <p:spPr>
          <a:xfrm>
            <a:off x="7199790" y="2040461"/>
            <a:ext cx="4330938" cy="2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7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236CD2-0ADB-451D-A66E-08D96C0E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12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FD8B248-A725-4C67-8DBE-ABE5986B13AC}"/>
              </a:ext>
            </a:extLst>
          </p:cNvPr>
          <p:cNvSpPr txBox="1"/>
          <p:nvPr/>
        </p:nvSpPr>
        <p:spPr>
          <a:xfrm>
            <a:off x="496800" y="345600"/>
            <a:ext cx="3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Risultati Sperimentali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5E161EF-6B66-4217-94B4-86B49CB4078E}"/>
              </a:ext>
            </a:extLst>
          </p:cNvPr>
          <p:cNvSpPr txBox="1"/>
          <p:nvPr/>
        </p:nvSpPr>
        <p:spPr>
          <a:xfrm>
            <a:off x="3363685" y="1132114"/>
            <a:ext cx="546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Immagini elaborate per diversi valori di threshold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D14C322-91C3-4885-B91F-466E8572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00" y="2041200"/>
            <a:ext cx="4415154" cy="326703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F16893-78A6-494A-BDF7-F066735902D1}"/>
              </a:ext>
            </a:extLst>
          </p:cNvPr>
          <p:cNvSpPr txBox="1"/>
          <p:nvPr/>
        </p:nvSpPr>
        <p:spPr>
          <a:xfrm>
            <a:off x="1958706" y="5418181"/>
            <a:ext cx="149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Threshold=10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45DB9F6-62FC-48BE-9286-E04BE3EA2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3"/>
          <a:stretch/>
        </p:blipFill>
        <p:spPr>
          <a:xfrm>
            <a:off x="6720396" y="2041200"/>
            <a:ext cx="4809204" cy="326703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34D1BC3-C3B0-47E8-A560-03048D1846A6}"/>
              </a:ext>
            </a:extLst>
          </p:cNvPr>
          <p:cNvSpPr txBox="1"/>
          <p:nvPr/>
        </p:nvSpPr>
        <p:spPr>
          <a:xfrm>
            <a:off x="8422539" y="5418181"/>
            <a:ext cx="1491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Threshold=70</a:t>
            </a:r>
          </a:p>
        </p:txBody>
      </p:sp>
    </p:spTree>
    <p:extLst>
      <p:ext uri="{BB962C8B-B14F-4D97-AF65-F5344CB8AC3E}">
        <p14:creationId xmlns:p14="http://schemas.microsoft.com/office/powerpoint/2010/main" val="117632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7E64F6-CF5F-4C09-BD4E-1AC75201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13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9F949C-D49A-4E00-8A4A-E938DC108EEA}"/>
              </a:ext>
            </a:extLst>
          </p:cNvPr>
          <p:cNvSpPr txBox="1"/>
          <p:nvPr/>
        </p:nvSpPr>
        <p:spPr>
          <a:xfrm>
            <a:off x="496800" y="345600"/>
            <a:ext cx="3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Demo &amp; Osservazioni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0C9512-F814-40CC-828B-81D7CF3A722C}"/>
              </a:ext>
            </a:extLst>
          </p:cNvPr>
          <p:cNvSpPr txBox="1"/>
          <p:nvPr/>
        </p:nvSpPr>
        <p:spPr>
          <a:xfrm>
            <a:off x="6863510" y="4271054"/>
            <a:ext cx="414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Demo funzionamento con threshold = 30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EEDCC2-758D-4490-8948-9043E0E849FC}"/>
              </a:ext>
            </a:extLst>
          </p:cNvPr>
          <p:cNvSpPr txBox="1"/>
          <p:nvPr/>
        </p:nvSpPr>
        <p:spPr>
          <a:xfrm>
            <a:off x="875930" y="4871739"/>
            <a:ext cx="1044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/>
              <a:t>Dall’osservazione dei risultati sperimentali si è scelto 30 come valore ottimale della soglia </a:t>
            </a:r>
            <a:r>
              <a:rPr lang="it-IT" dirty="0">
                <a:sym typeface="Wingdings" panose="05000000000000000000" pitchFamily="2" charset="2"/>
              </a:rPr>
              <a:t> compromesso tra attenuazione del rumore introdotto dal sensore e definizione del soggetto isolato rispetto al background 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3F5C1D-FD3B-43BB-88A7-49C8FB831B47}"/>
              </a:ext>
            </a:extLst>
          </p:cNvPr>
          <p:cNvSpPr txBox="1"/>
          <p:nvPr/>
        </p:nvSpPr>
        <p:spPr>
          <a:xfrm>
            <a:off x="1407049" y="4255665"/>
            <a:ext cx="31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Background acquisito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5D0D0D-66F7-4E4D-8187-3858029849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50" t="11465" r="19540" b="17976"/>
          <a:stretch/>
        </p:blipFill>
        <p:spPr>
          <a:xfrm>
            <a:off x="635413" y="1062931"/>
            <a:ext cx="4721479" cy="2945992"/>
          </a:xfrm>
          <a:prstGeom prst="rect">
            <a:avLst/>
          </a:prstGeom>
        </p:spPr>
      </p:pic>
      <p:pic>
        <p:nvPicPr>
          <p:cNvPr id="3" name="demo_definitiva">
            <a:hlinkClick r:id="" action="ppaction://media"/>
            <a:extLst>
              <a:ext uri="{FF2B5EF4-FFF2-40B4-BE49-F238E27FC236}">
                <a16:creationId xmlns:a16="http://schemas.microsoft.com/office/drawing/2014/main" id="{1D33EF03-2CFF-4BA6-8168-E0FD0D4D0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9267" y="1062931"/>
            <a:ext cx="5237320" cy="29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4C3AE71-7368-4CA1-8946-FEF27034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14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C8EEAD2-796A-4A4F-965D-55AC5CF8E8C5}"/>
              </a:ext>
            </a:extLst>
          </p:cNvPr>
          <p:cNvSpPr txBox="1"/>
          <p:nvPr/>
        </p:nvSpPr>
        <p:spPr>
          <a:xfrm>
            <a:off x="496799" y="345600"/>
            <a:ext cx="458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Conclusioni e Sviluppi Futuri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E28802-8DB9-4E6A-9728-8DEA69AF48AB}"/>
              </a:ext>
            </a:extLst>
          </p:cNvPr>
          <p:cNvSpPr txBox="1"/>
          <p:nvPr/>
        </p:nvSpPr>
        <p:spPr>
          <a:xfrm>
            <a:off x="675054" y="1494884"/>
            <a:ext cx="4456941" cy="13234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it-IT" sz="2000" dirty="0"/>
              <a:t>Funzionalità: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it-IT" sz="2000" dirty="0"/>
              <a:t>Sincronizzazione di due AXI stream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it-IT" sz="2000" dirty="0"/>
              <a:t>Storage di due frame in due diverse locazioni della memoria DDR 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8E6A530-5530-4BD4-B4E4-CDC053DC3DF4}"/>
              </a:ext>
            </a:extLst>
          </p:cNvPr>
          <p:cNvSpPr txBox="1"/>
          <p:nvPr/>
        </p:nvSpPr>
        <p:spPr>
          <a:xfrm>
            <a:off x="6096000" y="1802660"/>
            <a:ext cx="5420946" cy="7078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it-IT" sz="2000" dirty="0"/>
              <a:t>Problematiche: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it-IT" sz="2000" dirty="0"/>
              <a:t>Sensibilità al rumore introdotto dal sensore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04DC67-4D34-4F59-BB39-1C5271C1F321}"/>
              </a:ext>
            </a:extLst>
          </p:cNvPr>
          <p:cNvSpPr txBox="1"/>
          <p:nvPr/>
        </p:nvSpPr>
        <p:spPr>
          <a:xfrm>
            <a:off x="2120634" y="3505943"/>
            <a:ext cx="7821227" cy="20313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it-IT" dirty="0"/>
              <a:t>Sviluppi futuri: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it-IT" dirty="0"/>
              <a:t>Riduzione della rumorosità dell’immagine acquisita dalla camera tramite una configurazione più accurata del sensore o sfruttando il filtro di convoluzione presente nel progetto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it-IT" dirty="0"/>
              <a:t>Algoritmo di confronto più sofisticato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it-IT" dirty="0"/>
              <a:t>Utilizzo di un ulteriore interrupt per segnalare al processore l’avvenuta scrittura degli 8 frame buffer</a:t>
            </a:r>
          </a:p>
        </p:txBody>
      </p:sp>
    </p:spTree>
    <p:extLst>
      <p:ext uri="{BB962C8B-B14F-4D97-AF65-F5344CB8AC3E}">
        <p14:creationId xmlns:p14="http://schemas.microsoft.com/office/powerpoint/2010/main" val="208529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8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40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Zedboard ZYNQ FPGA scheda di sviluppo connettore FMC compatibile con  PetaLiunux|Pezzi di ricambio e accessori| - AliExpress">
            <a:extLst>
              <a:ext uri="{FF2B5EF4-FFF2-40B4-BE49-F238E27FC236}">
                <a16:creationId xmlns:a16="http://schemas.microsoft.com/office/drawing/2014/main" id="{F5AF1213-8540-4A74-BA9C-424EE0AF9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r="1" b="19211"/>
          <a:stretch/>
        </p:blipFill>
        <p:spPr bwMode="auto">
          <a:xfrm>
            <a:off x="1923390" y="106858"/>
            <a:ext cx="3554229" cy="2037828"/>
          </a:xfrm>
          <a:custGeom>
            <a:avLst/>
            <a:gdLst/>
            <a:ahLst/>
            <a:cxnLst/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2701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OV7670 Camera Module">
            <a:extLst>
              <a:ext uri="{FF2B5EF4-FFF2-40B4-BE49-F238E27FC236}">
                <a16:creationId xmlns:a16="http://schemas.microsoft.com/office/drawing/2014/main" id="{10F812E5-01A6-46C9-925A-0A8A967D4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0" r="3" b="10556"/>
          <a:stretch/>
        </p:blipFill>
        <p:spPr bwMode="auto">
          <a:xfrm>
            <a:off x="82025" y="3000010"/>
            <a:ext cx="4792654" cy="3781268"/>
          </a:xfrm>
          <a:custGeom>
            <a:avLst/>
            <a:gdLst/>
            <a:ahLst/>
            <a:cxnLst/>
            <a:rect l="l" t="t" r="r" b="b"/>
            <a:pathLst>
              <a:path w="4792674" h="3781268">
                <a:moveTo>
                  <a:pt x="2238059" y="0"/>
                </a:moveTo>
                <a:cubicBezTo>
                  <a:pt x="3648934" y="0"/>
                  <a:pt x="4792674" y="1143740"/>
                  <a:pt x="4792674" y="2554615"/>
                </a:cubicBezTo>
                <a:cubicBezTo>
                  <a:pt x="4792674" y="2995514"/>
                  <a:pt x="4680980" y="3410325"/>
                  <a:pt x="4484346" y="3772297"/>
                </a:cubicBezTo>
                <a:lnTo>
                  <a:pt x="4478895" y="3781268"/>
                </a:lnTo>
                <a:lnTo>
                  <a:pt x="0" y="3781268"/>
                </a:lnTo>
                <a:lnTo>
                  <a:pt x="0" y="1323391"/>
                </a:lnTo>
                <a:lnTo>
                  <a:pt x="119732" y="1126306"/>
                </a:lnTo>
                <a:cubicBezTo>
                  <a:pt x="578815" y="446774"/>
                  <a:pt x="1356262" y="0"/>
                  <a:pt x="22380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C333AF-DAAE-4722-9AAB-8C6F13A17F9A}"/>
              </a:ext>
            </a:extLst>
          </p:cNvPr>
          <p:cNvSpPr txBox="1"/>
          <p:nvPr/>
        </p:nvSpPr>
        <p:spPr>
          <a:xfrm>
            <a:off x="6231384" y="626909"/>
            <a:ext cx="4758431" cy="240065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</a:rPr>
              <a:t>Sistema di elaborazione immagine per rimozione dello sfondo tramite confronto con frame video immagazzinato in memoria DDR</a:t>
            </a:r>
          </a:p>
          <a:p>
            <a:endParaRPr lang="it-IT" sz="1800" dirty="0">
              <a:solidFill>
                <a:srgbClr val="000000"/>
              </a:solidFill>
            </a:endParaRPr>
          </a:p>
          <a:p>
            <a:endParaRPr lang="it-IT" sz="1800" dirty="0">
              <a:solidFill>
                <a:srgbClr val="000000"/>
              </a:solidFill>
            </a:endParaRP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0471B8-FDBB-4FC9-8772-966EA555A729}"/>
              </a:ext>
            </a:extLst>
          </p:cNvPr>
          <p:cNvSpPr txBox="1"/>
          <p:nvPr/>
        </p:nvSpPr>
        <p:spPr>
          <a:xfrm>
            <a:off x="6231383" y="3429000"/>
            <a:ext cx="4758431" cy="230832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Strumentazione utilizzata: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400" dirty="0"/>
              <a:t>Zedboard Zynq-7000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400" dirty="0"/>
              <a:t>Sensore Camera OV7670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400" dirty="0"/>
              <a:t>Monitor con ingresso VGA</a:t>
            </a:r>
          </a:p>
          <a:p>
            <a:pPr>
              <a:buClr>
                <a:schemeClr val="accent1"/>
              </a:buClr>
            </a:pPr>
            <a:br>
              <a:rPr lang="it-IT" sz="2400" dirty="0"/>
            </a:br>
            <a:r>
              <a:rPr lang="it-IT" sz="2400" dirty="0"/>
              <a:t>Ambiente Xilinx Vivado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09FCF3-A0F9-4EE1-85C8-D806A8D7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566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CB8415-0909-4EB6-B91A-642C1CD03198}"/>
              </a:ext>
            </a:extLst>
          </p:cNvPr>
          <p:cNvSpPr txBox="1"/>
          <p:nvPr/>
        </p:nvSpPr>
        <p:spPr>
          <a:xfrm>
            <a:off x="5622730" y="370909"/>
            <a:ext cx="2811056" cy="646332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Connessioni OV7670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b="1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magine 5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4C3E953A-A838-4632-9569-863E127AA5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4721"/>
            <a:ext cx="4694123" cy="384971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670156C6-E71C-4A83-B8E0-CD4395ED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6775"/>
              </p:ext>
            </p:extLst>
          </p:nvPr>
        </p:nvGraphicFramePr>
        <p:xfrm>
          <a:off x="6131612" y="4780434"/>
          <a:ext cx="5572012" cy="141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03">
                  <a:extLst>
                    <a:ext uri="{9D8B030D-6E8A-4147-A177-3AD203B41FA5}">
                      <a16:colId xmlns:a16="http://schemas.microsoft.com/office/drawing/2014/main" val="3568243829"/>
                    </a:ext>
                  </a:extLst>
                </a:gridCol>
                <a:gridCol w="1393003">
                  <a:extLst>
                    <a:ext uri="{9D8B030D-6E8A-4147-A177-3AD203B41FA5}">
                      <a16:colId xmlns:a16="http://schemas.microsoft.com/office/drawing/2014/main" val="2173035155"/>
                    </a:ext>
                  </a:extLst>
                </a:gridCol>
                <a:gridCol w="1393003">
                  <a:extLst>
                    <a:ext uri="{9D8B030D-6E8A-4147-A177-3AD203B41FA5}">
                      <a16:colId xmlns:a16="http://schemas.microsoft.com/office/drawing/2014/main" val="1734754203"/>
                    </a:ext>
                  </a:extLst>
                </a:gridCol>
                <a:gridCol w="1393003">
                  <a:extLst>
                    <a:ext uri="{9D8B030D-6E8A-4147-A177-3AD203B41FA5}">
                      <a16:colId xmlns:a16="http://schemas.microsoft.com/office/drawing/2014/main" val="2604624396"/>
                    </a:ext>
                  </a:extLst>
                </a:gridCol>
              </a:tblGrid>
              <a:tr h="632558">
                <a:tc>
                  <a:txBody>
                    <a:bodyPr/>
                    <a:lstStyle/>
                    <a:p>
                      <a:r>
                        <a:rPr lang="it-IT" dirty="0"/>
                        <a:t>Segnale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Direzione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I/O Std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554634"/>
                  </a:ext>
                </a:extLst>
              </a:tr>
              <a:tr h="390605">
                <a:tc>
                  <a:txBody>
                    <a:bodyPr/>
                    <a:lstStyle/>
                    <a:p>
                      <a:r>
                        <a:rPr lang="it-IT" dirty="0"/>
                        <a:t>en_compare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LVCMOS33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839893"/>
                  </a:ext>
                </a:extLst>
              </a:tr>
              <a:tr h="390605">
                <a:tc>
                  <a:txBody>
                    <a:bodyPr/>
                    <a:lstStyle/>
                    <a:p>
                      <a:r>
                        <a:rPr lang="it-IT" dirty="0"/>
                        <a:t>capture_ref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LVCMOS33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88713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80A8338B-BDCC-46EF-A63F-A1AB7AF22759}"/>
              </a:ext>
            </a:extLst>
          </p:cNvPr>
          <p:cNvSpPr txBox="1"/>
          <p:nvPr/>
        </p:nvSpPr>
        <p:spPr>
          <a:xfrm>
            <a:off x="6693761" y="3396413"/>
            <a:ext cx="444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Mapping dei Pin di I/O per acquisizione frame di riferimento ed enable dell’elaborazione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9A790C-6BBD-4B5E-9EED-B0A9A790C80B}"/>
              </a:ext>
            </a:extLst>
          </p:cNvPr>
          <p:cNvSpPr txBox="1"/>
          <p:nvPr/>
        </p:nvSpPr>
        <p:spPr>
          <a:xfrm>
            <a:off x="6800295" y="1624614"/>
            <a:ext cx="490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Progetto di base: </a:t>
            </a:r>
            <a:r>
              <a:rPr lang="it-IT" sz="1800" u="sng" dirty="0">
                <a:solidFill>
                  <a:srgbClr val="0563C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https://github.com/stefano-mattoccia/SmartCamera</a:t>
            </a:r>
            <a:endParaRPr lang="it-IT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02D33C5-640B-4D15-9A05-51091B1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4423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CEA4E9-7D2D-4A94-A423-CDFF94CD8A68}"/>
              </a:ext>
            </a:extLst>
          </p:cNvPr>
          <p:cNvSpPr txBox="1"/>
          <p:nvPr/>
        </p:nvSpPr>
        <p:spPr>
          <a:xfrm>
            <a:off x="4727359" y="390617"/>
            <a:ext cx="2737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Vivado Block Design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2C24AB7-51A2-4549-83ED-8EE23125B75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7698" r="8612" b="5006"/>
          <a:stretch/>
        </p:blipFill>
        <p:spPr bwMode="auto">
          <a:xfrm>
            <a:off x="1378688" y="958962"/>
            <a:ext cx="9434622" cy="52678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4E2EFE8-35B2-4926-A50C-D863D6EA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6350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BA0F20-2836-446F-9583-DD91E133D107}"/>
              </a:ext>
            </a:extLst>
          </p:cNvPr>
          <p:cNvSpPr txBox="1"/>
          <p:nvPr/>
        </p:nvSpPr>
        <p:spPr>
          <a:xfrm>
            <a:off x="727969" y="346164"/>
            <a:ext cx="22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/>
              <a:t>Funzionamento del sistema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127E61-6428-4DEE-9EAE-BFF9BA17E984}"/>
              </a:ext>
            </a:extLst>
          </p:cNvPr>
          <p:cNvSpPr txBox="1"/>
          <p:nvPr/>
        </p:nvSpPr>
        <p:spPr>
          <a:xfrm>
            <a:off x="727969" y="1500326"/>
            <a:ext cx="502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Gerarchia Background Eraser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EF79884-AFD9-4481-A117-786E07C597F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17750" r="19806" b="5707"/>
          <a:stretch/>
        </p:blipFill>
        <p:spPr bwMode="auto">
          <a:xfrm>
            <a:off x="727969" y="2100490"/>
            <a:ext cx="5584054" cy="42781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55A744-44C4-42BA-96DC-F3A3851FC3E4}"/>
              </a:ext>
            </a:extLst>
          </p:cNvPr>
          <p:cNvSpPr txBox="1"/>
          <p:nvPr/>
        </p:nvSpPr>
        <p:spPr>
          <a:xfrm>
            <a:off x="6431871" y="346164"/>
            <a:ext cx="5024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Background Subtractor </a:t>
            </a:r>
            <a:r>
              <a:rPr lang="it-IT" dirty="0">
                <a:sym typeface="Wingdings" panose="05000000000000000000" pitchFamily="2" charset="2"/>
              </a:rPr>
              <a:t> Modulo di elaborazione</a:t>
            </a:r>
            <a:endParaRPr lang="it-IT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En_compare=0: lo stream della camera viene lasciato passare senza elaborazione per essere immagazzinato in memoria DDR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En_compare=1: lo stream della camera viene confrontato con un frame di riferimento immagazzinato in memoria DDR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29DB08-C204-4DA2-A9F7-6344B3183983}"/>
              </a:ext>
            </a:extLst>
          </p:cNvPr>
          <p:cNvSpPr txBox="1"/>
          <p:nvPr/>
        </p:nvSpPr>
        <p:spPr>
          <a:xfrm>
            <a:off x="6431871" y="2513648"/>
            <a:ext cx="3993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Stream Aligner &amp; Pixel Counters </a:t>
            </a:r>
            <a:r>
              <a:rPr lang="it-IT" dirty="0">
                <a:sym typeface="Wingdings" panose="05000000000000000000" pitchFamily="2" charset="2"/>
              </a:rPr>
              <a:t> Sincronizzazione degli AXI Stream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Sincronizzazione effettuata solo quando necessario (en_compare=1)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/>
              <a:t>Rilevazione SOF tramite conteggio dei pixel.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/>
              <a:t>Sincronizzazione tramite blocco dello stream di riferimento e controllo SOF proveniente dalla camera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F0BF5E-F561-4C56-B053-2163FCDC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5</a:t>
            </a:fld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CDA80F8-44E8-47E4-896A-CFA8ECAA74FB}"/>
              </a:ext>
            </a:extLst>
          </p:cNvPr>
          <p:cNvSpPr txBox="1"/>
          <p:nvPr/>
        </p:nvSpPr>
        <p:spPr>
          <a:xfrm>
            <a:off x="6431871" y="5404495"/>
            <a:ext cx="5264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Acquisizione frame di riferimento tramite interrupt </a:t>
            </a:r>
            <a:r>
              <a:rPr lang="it-IT" dirty="0">
                <a:sym typeface="Wingdings" panose="05000000000000000000" pitchFamily="2" charset="2"/>
              </a:rPr>
              <a:t> </a:t>
            </a:r>
          </a:p>
          <a:p>
            <a:r>
              <a:rPr lang="it-IT" dirty="0">
                <a:sym typeface="Wingdings" panose="05000000000000000000" pitchFamily="2" charset="2"/>
              </a:rPr>
              <a:t>Pulsante P16  Distingue la scrittura in memoria DDR a due diversi indirizzi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162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B9D1E25-69D3-4EC7-B61F-12386FEC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6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94E195-FFE8-4953-BB0A-6AFF1191E17D}"/>
              </a:ext>
            </a:extLst>
          </p:cNvPr>
          <p:cNvSpPr txBox="1"/>
          <p:nvPr/>
        </p:nvSpPr>
        <p:spPr>
          <a:xfrm>
            <a:off x="497151" y="344784"/>
            <a:ext cx="5598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Vivado HLS </a:t>
            </a:r>
            <a:r>
              <a:rPr lang="it-IT" sz="2400" dirty="0">
                <a:sym typeface="Wingdings" panose="05000000000000000000" pitchFamily="2" charset="2"/>
              </a:rPr>
              <a:t> Background Subtractor </a:t>
            </a:r>
            <a:endParaRPr lang="it-IT" sz="2400" dirty="0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BFE9D8AA-F597-41A0-A335-061F0AD9DD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0" y="1028887"/>
            <a:ext cx="10399450" cy="5253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BCC6D3C-A13F-4E37-BEE8-5C6285470173}"/>
                  </a:ext>
                </a:extLst>
              </p:cNvPr>
              <p:cNvSpPr txBox="1"/>
              <p:nvPr/>
            </p:nvSpPr>
            <p:spPr>
              <a:xfrm>
                <a:off x="5039650" y="2085975"/>
                <a:ext cx="631415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it-IT" dirty="0"/>
                  <a:t>Elaborazione controllata dallo switch di enable</a:t>
                </a: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it-IT" dirty="0"/>
                  <a:t>En_compare=0 </a:t>
                </a:r>
                <a:r>
                  <a:rPr lang="it-IT" dirty="0">
                    <a:sym typeface="Wingdings" panose="05000000000000000000" pitchFamily="2" charset="2"/>
                  </a:rPr>
                  <a:t> lo stream dalla camera passa direttamente al VDMA per lo storage in memoria DDR</a:t>
                </a: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it-IT" dirty="0">
                    <a:sym typeface="Wingdings" panose="05000000000000000000" pitchFamily="2" charset="2"/>
                  </a:rPr>
                  <a:t>En_compare=1  lo stream dalla camera viene elaborato insieme a quello di riferimento proveniente dal VDMA</a:t>
                </a:r>
                <a:endParaRPr lang="it-IT" dirty="0"/>
              </a:p>
              <a:p>
                <a:pPr>
                  <a:buClr>
                    <a:schemeClr val="accent1"/>
                  </a:buClr>
                </a:pPr>
                <a:endParaRPr lang="it-IT" dirty="0"/>
              </a:p>
              <a:p>
                <a:pPr>
                  <a:buClr>
                    <a:schemeClr val="accent1"/>
                  </a:buClr>
                </a:pPr>
                <a:r>
                  <a:rPr lang="it-IT" dirty="0"/>
                  <a:t>Elaborazione con soglia di confronto: </a:t>
                </a: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it-IT" dirty="0"/>
                  <a:t> threshold </a:t>
                </a:r>
                <a:r>
                  <a:rPr lang="it-IT" dirty="0">
                    <a:sym typeface="Wingdings" panose="05000000000000000000" pitchFamily="2" charset="2"/>
                  </a:rPr>
                  <a:t> pixel di background settati a 0xFF</a:t>
                </a: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it-IT" dirty="0"/>
                  <a:t> threshold </a:t>
                </a:r>
                <a:r>
                  <a:rPr lang="it-IT" dirty="0">
                    <a:sym typeface="Wingdings" panose="05000000000000000000" pitchFamily="2" charset="2"/>
                  </a:rPr>
                  <a:t> pixel aggiornati provenienti dalla camera</a:t>
                </a: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it-IT" dirty="0">
                  <a:sym typeface="Wingdings" panose="05000000000000000000" pitchFamily="2" charset="2"/>
                </a:endParaRPr>
              </a:p>
              <a:p>
                <a:pPr>
                  <a:buClr>
                    <a:schemeClr val="accent1"/>
                  </a:buClr>
                </a:pPr>
                <a:r>
                  <a:rPr lang="it-IT" i="1" dirty="0">
                    <a:sym typeface="Wingdings" panose="05000000000000000000" pitchFamily="2" charset="2"/>
                  </a:rPr>
                  <a:t>Pixel_done </a:t>
                </a:r>
                <a:r>
                  <a:rPr lang="it-IT" dirty="0">
                    <a:sym typeface="Wingdings" panose="05000000000000000000" pitchFamily="2" charset="2"/>
                  </a:rPr>
                  <a:t> notifica l’avvenuta elaborazione di un pixel del nuovo frame </a:t>
                </a:r>
                <a:endParaRPr lang="it-IT" i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BCC6D3C-A13F-4E37-BEE8-5C6285470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650" y="2085975"/>
                <a:ext cx="6314150" cy="3416320"/>
              </a:xfrm>
              <a:prstGeom prst="rect">
                <a:avLst/>
              </a:prstGeom>
              <a:blipFill>
                <a:blip r:embed="rId3"/>
                <a:stretch>
                  <a:fillRect l="-869" t="-891" b="-1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50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DCD0E2B-7E09-4BF7-A86D-F9C6248D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8A6D91-25E1-427A-8C5B-5F1A19E6AB42}"/>
              </a:ext>
            </a:extLst>
          </p:cNvPr>
          <p:cNvSpPr txBox="1"/>
          <p:nvPr/>
        </p:nvSpPr>
        <p:spPr>
          <a:xfrm>
            <a:off x="496800" y="345600"/>
            <a:ext cx="203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Pixel Counter </a:t>
            </a:r>
            <a:endParaRPr lang="it-IT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54EF99C-0CAB-4948-8E47-590E3A69A06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2" t="77338" r="51588" b="8285"/>
          <a:stretch/>
        </p:blipFill>
        <p:spPr bwMode="auto">
          <a:xfrm>
            <a:off x="496800" y="2178786"/>
            <a:ext cx="3478516" cy="25004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06D892-EDB4-4C11-B7BA-3DDC03BAF4C6}"/>
              </a:ext>
            </a:extLst>
          </p:cNvPr>
          <p:cNvSpPr txBox="1"/>
          <p:nvPr/>
        </p:nvSpPr>
        <p:spPr>
          <a:xfrm>
            <a:off x="5983014" y="1855620"/>
            <a:ext cx="525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640 x 480 pixel per ciascun frame </a:t>
            </a:r>
            <a:r>
              <a:rPr lang="it-IT" dirty="0">
                <a:sym typeface="Wingdings" panose="05000000000000000000" pitchFamily="2" charset="2"/>
              </a:rPr>
              <a:t> segnali di conteggio a 19 bit: da 0 a 0x4AFFF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CB79622-943C-4424-A3C5-560FC8FAA957}"/>
              </a:ext>
            </a:extLst>
          </p:cNvPr>
          <p:cNvSpPr txBox="1"/>
          <p:nvPr/>
        </p:nvSpPr>
        <p:spPr>
          <a:xfrm>
            <a:off x="5983014" y="3181564"/>
            <a:ext cx="5255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Genera i segnali di frame_start e control attraverso una macchina a stati finiti: 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i="1" dirty="0"/>
              <a:t>Frame_start: </a:t>
            </a:r>
            <a:r>
              <a:rPr lang="it-IT" dirty="0"/>
              <a:t>alto per un ciclo di clock in corrispondenza del primo pixel del frame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i="1" dirty="0"/>
              <a:t>Control: </a:t>
            </a:r>
            <a:r>
              <a:rPr lang="it-IT" dirty="0"/>
              <a:t>asserito a 1 in corrispondenza dell’inizio del frame e tenuto alto fintanto che lo è </a:t>
            </a:r>
            <a:r>
              <a:rPr lang="it-IT" i="1" dirty="0"/>
              <a:t>tvalid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29EA6B-CE83-4070-9229-33F8C653300B}"/>
              </a:ext>
            </a:extLst>
          </p:cNvPr>
          <p:cNvSpPr txBox="1"/>
          <p:nvPr/>
        </p:nvSpPr>
        <p:spPr>
          <a:xfrm>
            <a:off x="5983014" y="532303"/>
            <a:ext cx="558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Moduli </a:t>
            </a:r>
            <a:r>
              <a:rPr lang="it-IT" i="1" dirty="0"/>
              <a:t>Pixel Counter </a:t>
            </a:r>
            <a:r>
              <a:rPr lang="it-IT" dirty="0"/>
              <a:t>e </a:t>
            </a:r>
            <a:r>
              <a:rPr lang="it-IT" i="1" dirty="0"/>
              <a:t>Stream Aligner </a:t>
            </a:r>
            <a:r>
              <a:rPr lang="it-IT" dirty="0"/>
              <a:t>realizzati in linguaggio Verilog in ambiente Vivado. </a:t>
            </a:r>
          </a:p>
        </p:txBody>
      </p:sp>
    </p:spTree>
    <p:extLst>
      <p:ext uri="{BB962C8B-B14F-4D97-AF65-F5344CB8AC3E}">
        <p14:creationId xmlns:p14="http://schemas.microsoft.com/office/powerpoint/2010/main" val="189697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B051733-6685-46B4-AA76-E521010A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8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521F9C-EC5B-41ED-B7D9-FB13B95614FB}"/>
              </a:ext>
            </a:extLst>
          </p:cNvPr>
          <p:cNvSpPr txBox="1"/>
          <p:nvPr/>
        </p:nvSpPr>
        <p:spPr>
          <a:xfrm>
            <a:off x="496800" y="345600"/>
            <a:ext cx="2343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ym typeface="Wingdings" panose="05000000000000000000" pitchFamily="2" charset="2"/>
              </a:rPr>
              <a:t>Stream Aligner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6B22218-FFA9-40C8-B449-EA4C87AFA6F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4" t="60436" r="28097" b="10422"/>
          <a:stretch/>
        </p:blipFill>
        <p:spPr bwMode="auto">
          <a:xfrm>
            <a:off x="417250" y="1762125"/>
            <a:ext cx="3629025" cy="3333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85BDEE-07BC-4875-B084-D82A45E310A1}"/>
              </a:ext>
            </a:extLst>
          </p:cNvPr>
          <p:cNvSpPr txBox="1"/>
          <p:nvPr/>
        </p:nvSpPr>
        <p:spPr>
          <a:xfrm>
            <a:off x="5600700" y="406631"/>
            <a:ext cx="3743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Questo modulo effettua la sincronizzazione tra i due AXI stream quando è richiesta l’elaborazione (enable=1):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/>
              <a:t>Stream_new </a:t>
            </a:r>
            <a:r>
              <a:rPr lang="it-IT" dirty="0">
                <a:sym typeface="Wingdings" panose="05000000000000000000" pitchFamily="2" charset="2"/>
              </a:rPr>
              <a:t>dal filtro di convoluzione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Stream_ref dal VDMA</a:t>
            </a:r>
          </a:p>
          <a:p>
            <a:pPr>
              <a:buClr>
                <a:schemeClr val="accent1"/>
              </a:buClr>
            </a:pPr>
            <a:endParaRPr lang="it-IT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</a:pP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7E39BA-2047-4BD3-875B-C4F1F7E5CB1C}"/>
              </a:ext>
            </a:extLst>
          </p:cNvPr>
          <p:cNvSpPr txBox="1"/>
          <p:nvPr/>
        </p:nvSpPr>
        <p:spPr>
          <a:xfrm>
            <a:off x="5523575" y="3104491"/>
            <a:ext cx="6174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it-IT" dirty="0">
                <a:sym typeface="Wingdings" panose="05000000000000000000" pitchFamily="2" charset="2"/>
              </a:rPr>
              <a:t>Sincronizzazione possibile grazie ai segnali generati dai due pixel counter: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i="1" dirty="0">
                <a:sym typeface="Wingdings" panose="05000000000000000000" pitchFamily="2" charset="2"/>
              </a:rPr>
              <a:t>Frame_start</a:t>
            </a:r>
            <a:r>
              <a:rPr lang="it-IT" dirty="0">
                <a:sym typeface="Wingdings" panose="05000000000000000000" pitchFamily="2" charset="2"/>
              </a:rPr>
              <a:t>: necessario per rilevare l’inizio del frame di riferimento e aspettare quello dello stream dalla camera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i="1" dirty="0">
                <a:sym typeface="Wingdings" panose="05000000000000000000" pitchFamily="2" charset="2"/>
              </a:rPr>
              <a:t>Control</a:t>
            </a:r>
            <a:r>
              <a:rPr lang="it-IT" dirty="0">
                <a:sym typeface="Wingdings" panose="05000000000000000000" pitchFamily="2" charset="2"/>
              </a:rPr>
              <a:t>: necessario per rilevare l’eventuale interruzione di uno dei due stream e interrompere la sincronizzazione</a:t>
            </a:r>
          </a:p>
          <a:p>
            <a:pPr>
              <a:buClr>
                <a:schemeClr val="accent1"/>
              </a:buClr>
            </a:pPr>
            <a:endParaRPr lang="it-IT" i="1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</a:pPr>
            <a:r>
              <a:rPr lang="it-IT" i="1" dirty="0">
                <a:sym typeface="Wingdings" panose="05000000000000000000" pitchFamily="2" charset="2"/>
              </a:rPr>
              <a:t>Sync_rst</a:t>
            </a:r>
            <a:r>
              <a:rPr lang="it-IT" dirty="0">
                <a:sym typeface="Wingdings" panose="05000000000000000000" pitchFamily="2" charset="2"/>
              </a:rPr>
              <a:t>: resetta i due pixel counter una volta avviata la procedura di sincronizzazione 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51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04290CA-C570-4D6F-BDC6-062BF39B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8150-D422-4B09-8212-DC941CAC42FF}" type="slidenum">
              <a:rPr lang="it-IT" smtClean="0"/>
              <a:t>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803BB2-9604-4DB1-B63A-20D09A69F343}"/>
              </a:ext>
            </a:extLst>
          </p:cNvPr>
          <p:cNvSpPr txBox="1"/>
          <p:nvPr/>
        </p:nvSpPr>
        <p:spPr>
          <a:xfrm>
            <a:off x="496800" y="345600"/>
            <a:ext cx="6951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Vivado SDK: Interrupt &amp; Acquisizione del Riferimento </a:t>
            </a:r>
            <a:r>
              <a:rPr lang="it-IT" sz="2400" dirty="0">
                <a:sym typeface="Wingdings" panose="05000000000000000000" pitchFamily="2" charset="2"/>
              </a:rPr>
              <a:t> Modifiche VDMA</a:t>
            </a:r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E3D805-8AE9-49F9-8E17-D59576E25388}"/>
              </a:ext>
            </a:extLst>
          </p:cNvPr>
          <p:cNvSpPr txBox="1"/>
          <p:nvPr/>
        </p:nvSpPr>
        <p:spPr>
          <a:xfrm>
            <a:off x="875932" y="1458258"/>
            <a:ext cx="4891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Modifiche apportate: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/>
              <a:t>Inserimento di un nuovo </a:t>
            </a:r>
            <a:r>
              <a:rPr lang="it-IT" i="1" dirty="0"/>
              <a:t>ddr_to_axis_reader </a:t>
            </a:r>
            <a:r>
              <a:rPr lang="it-IT" dirty="0"/>
              <a:t>all’interno del VDMA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/>
              <a:t>Mapping pulsante P16 e scrittura ISR per acquisizione frame di riferimento in Vivado SDK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6EB516-C716-4A4C-A4DB-326A7229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883" y="1228383"/>
            <a:ext cx="5499154" cy="44012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33D7AE-2E67-4203-B89B-99B3BD62D1A1}"/>
              </a:ext>
            </a:extLst>
          </p:cNvPr>
          <p:cNvSpPr txBox="1"/>
          <p:nvPr/>
        </p:nvSpPr>
        <p:spPr>
          <a:xfrm>
            <a:off x="875932" y="3586579"/>
            <a:ext cx="42346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i="1" dirty="0"/>
              <a:t>Axis_to_ddr_writer_0 </a:t>
            </a:r>
            <a:r>
              <a:rPr lang="it-IT" dirty="0"/>
              <a:t>utilizzato per scrittura a due indirizzi diversi della memoria DDR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/>
              <a:t>Uscite del VDMA: 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/>
              <a:t>AXIS_OUT </a:t>
            </a:r>
            <a:r>
              <a:rPr lang="it-IT" dirty="0">
                <a:sym typeface="Wingdings" panose="05000000000000000000" pitchFamily="2" charset="2"/>
              </a:rPr>
              <a:t> inviata al modulo AXIS_TO_VGA_INTERFACE per la stampa a monitor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T_data_ref  retroazionata in ingresso alla gerarchia Background Eraser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0589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820</Words>
  <Application>Microsoft Office PowerPoint</Application>
  <PresentationFormat>Widescreen</PresentationFormat>
  <Paragraphs>138</Paragraphs>
  <Slides>14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Riccardo Gandolfi</dc:creator>
  <cp:lastModifiedBy>Riccardo Gandolfi</cp:lastModifiedBy>
  <cp:revision>40</cp:revision>
  <dcterms:created xsi:type="dcterms:W3CDTF">2021-03-14T19:24:43Z</dcterms:created>
  <dcterms:modified xsi:type="dcterms:W3CDTF">2021-03-19T07:16:40Z</dcterms:modified>
</cp:coreProperties>
</file>